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E7ABEE-4A56-4AA3-B05A-3066031ED4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31A058-F5E3-4C51-A32E-D8DFDC6C5A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562781-229E-4D74-8618-781AD32F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A160DD-860A-4AEB-8662-C7A6324A1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5BD2E9-8E5B-49A2-B057-8C5DBE850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4524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47A21-BD7D-4C24-A2F2-7F4F30CD5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3E8D785-DAA2-41AE-A2AB-D97A5516F9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0D97F0-6FD2-45DE-9661-6A7287A31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A43D16-9464-42E2-9417-81A619035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CAB22E-A3C5-49B5-9CD1-1AB434EF5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9985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F4AE88A-41FA-4F88-8941-65C916CC66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F913DB-D86D-40FA-86FC-7721077C91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53F695-FE3B-4EFE-94BB-04FE63E59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5FCF75-EE94-446F-B7CC-7903F3A77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8B40D3-90DA-42A3-8C07-E9C40F00F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395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9D25CE-BCB8-4532-B789-9550E68C7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2E6CA0-58F1-4792-921D-5076818FA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F96F57-6F79-4CE6-A70F-C49288867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0D4419-5190-4D37-BE97-EC334E6BB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9D3F37-9D09-41F4-B999-C3EBA5B7C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859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BAF6A-47E6-4762-8BEE-89ED2CC63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3CA60DE-48A9-48E2-AFDA-53DBBF61E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C7D22E-C1E6-4095-A193-7FD79682D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E6A82B-C54F-4820-A20A-F2304F122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4E930A-F729-41DE-BEA8-E53381AA0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608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B924C-92EA-4EFF-95FD-5329550F2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066D11-B9CA-4B51-92E7-F98AE2D3F2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E1B4C8-5EC1-4829-9F65-11C448383E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E6CF3B7-7585-4AAE-AAA8-7EF48D105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4B838B-7077-48C7-821D-DAED45724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BEABF3-CFD0-447C-AD0B-11D9C9E2E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744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F6D0A-384E-4634-BA0B-0335D2135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63C6C2-B93C-47A2-89BB-01B3BE70C1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A37F6CA-1D5F-4738-83A5-C93773832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3EC62A-5E26-47F0-B65A-94DF290208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506BD98-0FFB-435E-A1B3-C21FBFA7CD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8FACB45-5C1D-49AC-96F8-79523E4E8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DE060FE-0410-474B-8341-B70BEB4AC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8CD3B33-D6E6-4233-A075-98DF2B760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0737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9D30FF-820C-4FD8-BC72-2C85B0A14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2191FE-E6D0-4C3C-A4FF-0BD1D4EFA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33E5D5-CB3F-49CC-AFAD-85413820F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C57F057-DA5D-4F8E-944A-01CA17C84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171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93975C6-7F2C-4FA5-9A1F-C5F004B59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7811395-B34A-4C27-8213-44B0271D9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21F41CD-4F31-4A8F-819E-197291750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0519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78BA77-FEEB-4BAC-BFF9-395F68428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48222F-6DBA-447F-8A8B-AA0A251E4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449BAAE-DB25-40E2-BB83-12AE53CE91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6BABF2-B60B-4201-8826-F9CBA8B28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7FE37A-35DD-4AC0-A6FA-8507ED94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31CFFD-CA06-42EC-B68B-B159EA278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0501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357B46-5692-418C-A079-C6F0B4737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37A229-EFB6-4D14-BE4F-2D2534CD9A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729C22-811C-4250-8E48-46D8E819DA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D77133D-E14D-4C4B-923E-63BD5575F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19777A-EC0B-479F-8256-88474068C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E1115A-D6B7-4915-BC5D-824DABADE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171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91EA66C-D162-4029-9135-27ABE9A7A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A485DF-9573-4FB7-9729-3C2F3372A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580BD0-0451-4C1E-AFD9-BA0718080B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76530-1F17-488A-9700-2194135B1CE1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4C9396-C69A-4BBA-BC4F-4225DD0EC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941A3C-92A6-423C-AA58-CE22C4F0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39293D-8D7A-4CD6-8AD6-210B29E91CC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69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D26D229-D82F-40B8-BBAD-0FA2D7B0B6E4}"/>
              </a:ext>
            </a:extLst>
          </p:cNvPr>
          <p:cNvSpPr txBox="1"/>
          <p:nvPr/>
        </p:nvSpPr>
        <p:spPr>
          <a:xfrm>
            <a:off x="479049" y="325890"/>
            <a:ext cx="6233822" cy="25317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Launch PLUS server (+ tool rom file)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Open aruco model &amp; push start button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OpenIGTLinkIF – visualize WebcamToTracker transform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Add fiducial X4 – Push complete button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Data module – Transform hierarchy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Move Model_2 to WebcamToTracker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0764E584-522D-47C9-9799-3813201FE2AB}"/>
              </a:ext>
            </a:extLst>
          </p:cNvPr>
          <p:cNvGrpSpPr/>
          <p:nvPr/>
        </p:nvGrpSpPr>
        <p:grpSpPr>
          <a:xfrm>
            <a:off x="479049" y="3108095"/>
            <a:ext cx="11233901" cy="3477842"/>
            <a:chOff x="340776" y="3135804"/>
            <a:chExt cx="11233901" cy="3477842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D2A7CCE0-BCE2-442D-8123-1AC1A6BB88B1}"/>
                </a:ext>
              </a:extLst>
            </p:cNvPr>
            <p:cNvGrpSpPr/>
            <p:nvPr/>
          </p:nvGrpSpPr>
          <p:grpSpPr>
            <a:xfrm>
              <a:off x="340776" y="3135804"/>
              <a:ext cx="4203976" cy="3477842"/>
              <a:chOff x="7398327" y="259831"/>
              <a:chExt cx="2614403" cy="2162829"/>
            </a:xfrm>
          </p:grpSpPr>
          <p:pic>
            <p:nvPicPr>
              <p:cNvPr id="7" name="그림 6">
                <a:extLst>
                  <a:ext uri="{FF2B5EF4-FFF2-40B4-BE49-F238E27FC236}">
                    <a16:creationId xmlns:a16="http://schemas.microsoft.com/office/drawing/2014/main" id="{1CF7C82B-A6A3-4859-BD58-D4F44A28A1D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527"/>
              <a:stretch/>
            </p:blipFill>
            <p:spPr>
              <a:xfrm>
                <a:off x="7398327" y="259831"/>
                <a:ext cx="2614403" cy="2162829"/>
              </a:xfrm>
              <a:prstGeom prst="rect">
                <a:avLst/>
              </a:prstGeom>
              <a:ln w="12700">
                <a:solidFill>
                  <a:schemeClr val="tx1"/>
                </a:solidFill>
              </a:ln>
            </p:spPr>
          </p:pic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CCCFC39-72E7-4E6B-AA9F-799437F1A4ED}"/>
                  </a:ext>
                </a:extLst>
              </p:cNvPr>
              <p:cNvSpPr txBox="1"/>
              <p:nvPr/>
            </p:nvSpPr>
            <p:spPr>
              <a:xfrm>
                <a:off x="9775941" y="337831"/>
                <a:ext cx="209398" cy="2296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rgbClr val="FF0000"/>
                    </a:solidFill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1.</a:t>
                </a:r>
                <a:endParaRPr lang="ko-KR" altLang="en-US" dirty="0">
                  <a:solidFill>
                    <a:srgbClr val="FF0000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DE3C3562-0A91-413F-82C1-7ECE92608647}"/>
                </a:ext>
              </a:extLst>
            </p:cNvPr>
            <p:cNvGrpSpPr/>
            <p:nvPr/>
          </p:nvGrpSpPr>
          <p:grpSpPr>
            <a:xfrm>
              <a:off x="4793374" y="3135804"/>
              <a:ext cx="3888509" cy="3477842"/>
              <a:chOff x="7398327" y="2700815"/>
              <a:chExt cx="4234987" cy="3787728"/>
            </a:xfrm>
          </p:grpSpPr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B567F6AC-6DDD-44C1-B047-D430A493DD7B}"/>
                  </a:ext>
                </a:extLst>
              </p:cNvPr>
              <p:cNvGrpSpPr/>
              <p:nvPr/>
            </p:nvGrpSpPr>
            <p:grpSpPr>
              <a:xfrm>
                <a:off x="7398327" y="2700815"/>
                <a:ext cx="4234987" cy="3787728"/>
                <a:chOff x="6008140" y="3153397"/>
                <a:chExt cx="4234987" cy="3787728"/>
              </a:xfrm>
            </p:grpSpPr>
            <p:pic>
              <p:nvPicPr>
                <p:cNvPr id="10" name="그림 9">
                  <a:extLst>
                    <a:ext uri="{FF2B5EF4-FFF2-40B4-BE49-F238E27FC236}">
                      <a16:creationId xmlns:a16="http://schemas.microsoft.com/office/drawing/2014/main" id="{C298BBA8-BD58-4E45-ABD3-BEDE0C8B3B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008140" y="3153397"/>
                  <a:ext cx="4234987" cy="3787728"/>
                </a:xfrm>
                <a:prstGeom prst="rect">
                  <a:avLst/>
                </a:prstGeom>
                <a:ln w="12700">
                  <a:solidFill>
                    <a:schemeClr val="tx1"/>
                  </a:solidFill>
                </a:ln>
              </p:spPr>
            </p:pic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C5F596BB-CB79-43B2-8E94-05D604DDAD07}"/>
                    </a:ext>
                  </a:extLst>
                </p:cNvPr>
                <p:cNvSpPr/>
                <p:nvPr/>
              </p:nvSpPr>
              <p:spPr>
                <a:xfrm>
                  <a:off x="8125633" y="6183745"/>
                  <a:ext cx="184728" cy="184728"/>
                </a:xfrm>
                <a:prstGeom prst="ellipse">
                  <a:avLst/>
                </a:prstGeom>
                <a:noFill/>
                <a:ln w="38100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1316AAF1-14F1-45D0-9509-3A5593EC7791}"/>
                  </a:ext>
                </a:extLst>
              </p:cNvPr>
              <p:cNvSpPr txBox="1"/>
              <p:nvPr/>
            </p:nvSpPr>
            <p:spPr>
              <a:xfrm>
                <a:off x="11267104" y="2700815"/>
                <a:ext cx="3626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solidFill>
                      <a:srgbClr val="FF0000"/>
                    </a:solidFill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3.</a:t>
                </a:r>
                <a:endParaRPr lang="ko-KR" altLang="en-US" dirty="0">
                  <a:solidFill>
                    <a:srgbClr val="FF0000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</p:grpSp>
        <p:grpSp>
          <p:nvGrpSpPr>
            <p:cNvPr id="49" name="그룹 48">
              <a:extLst>
                <a:ext uri="{FF2B5EF4-FFF2-40B4-BE49-F238E27FC236}">
                  <a16:creationId xmlns:a16="http://schemas.microsoft.com/office/drawing/2014/main" id="{342843EC-C4A3-444A-8C79-A101A72E82C8}"/>
                </a:ext>
              </a:extLst>
            </p:cNvPr>
            <p:cNvGrpSpPr/>
            <p:nvPr/>
          </p:nvGrpSpPr>
          <p:grpSpPr>
            <a:xfrm>
              <a:off x="8930505" y="3135804"/>
              <a:ext cx="2644172" cy="2313651"/>
              <a:chOff x="4793674" y="4048730"/>
              <a:chExt cx="2133898" cy="1867161"/>
            </a:xfrm>
          </p:grpSpPr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91C766EF-9FAE-46AA-B5CC-73F94CE627A5}"/>
                  </a:ext>
                </a:extLst>
              </p:cNvPr>
              <p:cNvGrpSpPr/>
              <p:nvPr/>
            </p:nvGrpSpPr>
            <p:grpSpPr>
              <a:xfrm>
                <a:off x="4793674" y="4048730"/>
                <a:ext cx="2133898" cy="1867161"/>
                <a:chOff x="4793674" y="4048730"/>
                <a:chExt cx="2133898" cy="1867161"/>
              </a:xfrm>
            </p:grpSpPr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45476DB7-ECA9-48DD-A218-85E84F405F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93674" y="4048730"/>
                  <a:ext cx="2133898" cy="1867161"/>
                </a:xfrm>
                <a:prstGeom prst="rect">
                  <a:avLst/>
                </a:prstGeom>
                <a:ln w="12700">
                  <a:solidFill>
                    <a:schemeClr val="tx1"/>
                  </a:solidFill>
                </a:ln>
              </p:spPr>
            </p:pic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31B6A098-EE7E-4793-B0D7-5FC9284AB954}"/>
                    </a:ext>
                  </a:extLst>
                </p:cNvPr>
                <p:cNvCxnSpPr/>
                <p:nvPr/>
              </p:nvCxnSpPr>
              <p:spPr>
                <a:xfrm>
                  <a:off x="5966691" y="4594679"/>
                  <a:ext cx="360218" cy="0"/>
                </a:xfrm>
                <a:prstGeom prst="line">
                  <a:avLst/>
                </a:prstGeom>
                <a:ln w="254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직선 연결선 38">
                  <a:extLst>
                    <a:ext uri="{FF2B5EF4-FFF2-40B4-BE49-F238E27FC236}">
                      <a16:creationId xmlns:a16="http://schemas.microsoft.com/office/drawing/2014/main" id="{233AA51D-9F93-4C92-B8BF-9265901A92BC}"/>
                    </a:ext>
                  </a:extLst>
                </p:cNvPr>
                <p:cNvCxnSpPr/>
                <p:nvPr/>
              </p:nvCxnSpPr>
              <p:spPr>
                <a:xfrm>
                  <a:off x="6326909" y="4594679"/>
                  <a:ext cx="0" cy="808594"/>
                </a:xfrm>
                <a:prstGeom prst="line">
                  <a:avLst/>
                </a:prstGeom>
                <a:ln w="254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직선 화살표 연결선 40">
                  <a:extLst>
                    <a:ext uri="{FF2B5EF4-FFF2-40B4-BE49-F238E27FC236}">
                      <a16:creationId xmlns:a16="http://schemas.microsoft.com/office/drawing/2014/main" id="{11230EDA-4867-4B58-B43C-704F86DD7D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966691" y="5412509"/>
                  <a:ext cx="369454" cy="0"/>
                </a:xfrm>
                <a:prstGeom prst="straightConnector1">
                  <a:avLst/>
                </a:prstGeom>
                <a:ln w="25400"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155D17B-EFEC-4F5B-87AC-4358FB2868CC}"/>
                  </a:ext>
                </a:extLst>
              </p:cNvPr>
              <p:cNvSpPr txBox="1"/>
              <p:nvPr/>
            </p:nvSpPr>
            <p:spPr>
              <a:xfrm>
                <a:off x="6662874" y="4048730"/>
                <a:ext cx="264698" cy="2980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solidFill>
                      <a:srgbClr val="FF0000"/>
                    </a:solidFill>
                    <a:effectLst>
                      <a:glow rad="228600">
                        <a:schemeClr val="accent2">
                          <a:satMod val="175000"/>
                          <a:alpha val="40000"/>
                        </a:schemeClr>
                      </a:glow>
                    </a:effectLst>
                  </a:rPr>
                  <a:t>6.</a:t>
                </a:r>
                <a:endParaRPr lang="ko-KR" altLang="en-US" dirty="0">
                  <a:solidFill>
                    <a:srgbClr val="FF0000"/>
                  </a:solidFill>
                  <a:effectLst>
                    <a:glow rad="228600">
                      <a:schemeClr val="accent2">
                        <a:satMod val="175000"/>
                        <a:alpha val="40000"/>
                      </a:schemeClr>
                    </a:glo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62696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90173464-4C0D-4C44-94C9-FBE2AC882BE8}"/>
              </a:ext>
            </a:extLst>
          </p:cNvPr>
          <p:cNvGrpSpPr/>
          <p:nvPr/>
        </p:nvGrpSpPr>
        <p:grpSpPr>
          <a:xfrm>
            <a:off x="905163" y="509155"/>
            <a:ext cx="10381673" cy="5839689"/>
            <a:chOff x="588047" y="491836"/>
            <a:chExt cx="10443251" cy="5874327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5D01FAB1-450B-42DB-9E04-DA353FA6E3E4}"/>
                </a:ext>
              </a:extLst>
            </p:cNvPr>
            <p:cNvGrpSpPr/>
            <p:nvPr/>
          </p:nvGrpSpPr>
          <p:grpSpPr>
            <a:xfrm>
              <a:off x="588047" y="491836"/>
              <a:ext cx="10443251" cy="5874327"/>
              <a:chOff x="874374" y="424872"/>
              <a:chExt cx="10443251" cy="5874327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FECD64AE-C85D-414A-8BA6-89F99B2005A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5000"/>
              <a:stretch/>
            </p:blipFill>
            <p:spPr>
              <a:xfrm>
                <a:off x="874374" y="424872"/>
                <a:ext cx="10443251" cy="5874327"/>
              </a:xfrm>
              <a:prstGeom prst="rect">
                <a:avLst/>
              </a:prstGeom>
            </p:spPr>
          </p:pic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id="{A07A1009-3992-4EDC-B0F0-C923D084A88F}"/>
                  </a:ext>
                </a:extLst>
              </p:cNvPr>
              <p:cNvSpPr/>
              <p:nvPr/>
            </p:nvSpPr>
            <p:spPr>
              <a:xfrm>
                <a:off x="7172038" y="1403928"/>
                <a:ext cx="3029527" cy="3029527"/>
              </a:xfrm>
              <a:prstGeom prst="ellipse">
                <a:avLst/>
              </a:prstGeom>
              <a:noFill/>
              <a:ln w="38100">
                <a:solidFill>
                  <a:srgbClr val="FF0000">
                    <a:alpha val="4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84D0E150-E3E4-4299-BBB9-18515B0AE0DC}"/>
                  </a:ext>
                </a:extLst>
              </p:cNvPr>
              <p:cNvSpPr/>
              <p:nvPr/>
            </p:nvSpPr>
            <p:spPr>
              <a:xfrm>
                <a:off x="955962" y="3195782"/>
                <a:ext cx="2068945" cy="2068945"/>
              </a:xfrm>
              <a:prstGeom prst="ellipse">
                <a:avLst/>
              </a:prstGeom>
              <a:noFill/>
              <a:ln w="38100">
                <a:solidFill>
                  <a:srgbClr val="FF0000">
                    <a:alpha val="4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C0F9303D-D485-4606-B362-3F0143CC32FC}"/>
                  </a:ext>
                </a:extLst>
              </p:cNvPr>
              <p:cNvSpPr/>
              <p:nvPr/>
            </p:nvSpPr>
            <p:spPr>
              <a:xfrm>
                <a:off x="6345381" y="4230254"/>
                <a:ext cx="2068945" cy="2068945"/>
              </a:xfrm>
              <a:prstGeom prst="ellipse">
                <a:avLst/>
              </a:prstGeom>
              <a:noFill/>
              <a:ln w="38100">
                <a:solidFill>
                  <a:srgbClr val="FF0000">
                    <a:alpha val="4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82344C8-8449-425C-BD84-93052161811F}"/>
                </a:ext>
              </a:extLst>
            </p:cNvPr>
            <p:cNvSpPr txBox="1"/>
            <p:nvPr/>
          </p:nvSpPr>
          <p:spPr>
            <a:xfrm>
              <a:off x="873735" y="2800989"/>
              <a:ext cx="19387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NDI Polaris Vicra</a:t>
              </a:r>
              <a:endParaRPr lang="ko-KR" altLang="en-US" dirty="0">
                <a:latin typeface="Microsoft JhengHei UI Light" panose="020B0304030504040204" pitchFamily="34" charset="-12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CA9D1B1-047B-490F-A429-B9F12A60087D}"/>
                </a:ext>
              </a:extLst>
            </p:cNvPr>
            <p:cNvSpPr txBox="1"/>
            <p:nvPr/>
          </p:nvSpPr>
          <p:spPr>
            <a:xfrm>
              <a:off x="8232676" y="4722346"/>
              <a:ext cx="1971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OptiTrack marker</a:t>
              </a:r>
              <a:endParaRPr lang="ko-KR" altLang="en-US" dirty="0">
                <a:latin typeface="Microsoft JhengHei UI Light" panose="020B0304030504040204" pitchFamily="34" charset="-12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C97B129-9C66-40D0-9D4C-846A61FDEFE4}"/>
                </a:ext>
              </a:extLst>
            </p:cNvPr>
            <p:cNvSpPr txBox="1"/>
            <p:nvPr/>
          </p:nvSpPr>
          <p:spPr>
            <a:xfrm>
              <a:off x="8109757" y="5923129"/>
              <a:ext cx="1108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Webcam</a:t>
              </a:r>
              <a:endParaRPr lang="ko-KR" altLang="en-US" dirty="0">
                <a:latin typeface="Microsoft JhengHei UI Light" panose="020B0304030504040204" pitchFamily="34" charset="-12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4793F59-8E05-45B6-A319-115A36807BFA}"/>
                </a:ext>
              </a:extLst>
            </p:cNvPr>
            <p:cNvSpPr txBox="1"/>
            <p:nvPr/>
          </p:nvSpPr>
          <p:spPr>
            <a:xfrm>
              <a:off x="7414948" y="1101560"/>
              <a:ext cx="24270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Microsoft JhengHei UI Light" panose="020B0304030504040204" pitchFamily="34" charset="-120"/>
                  <a:ea typeface="Microsoft JhengHei UI Light" panose="020B0304030504040204" pitchFamily="34" charset="-120"/>
                </a:rPr>
                <a:t>Aruco board (marker)</a:t>
              </a:r>
              <a:endParaRPr lang="ko-KR" altLang="en-US" dirty="0">
                <a:latin typeface="Microsoft JhengHei UI Light" panose="020B03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4057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B3CAA5-8473-49B6-BE01-C949551F47D6}"/>
              </a:ext>
            </a:extLst>
          </p:cNvPr>
          <p:cNvGrpSpPr/>
          <p:nvPr/>
        </p:nvGrpSpPr>
        <p:grpSpPr>
          <a:xfrm>
            <a:off x="7583648" y="847288"/>
            <a:ext cx="3699545" cy="4194496"/>
            <a:chOff x="7583648" y="847288"/>
            <a:chExt cx="3699545" cy="419449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ED3DB12-3987-4C42-8544-3495CF91947B}"/>
                </a:ext>
              </a:extLst>
            </p:cNvPr>
            <p:cNvSpPr/>
            <p:nvPr/>
          </p:nvSpPr>
          <p:spPr>
            <a:xfrm>
              <a:off x="7583648" y="847288"/>
              <a:ext cx="3699545" cy="419449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Microsoft JhengHei UI Light" panose="020B0304030504040204" pitchFamily="34" charset="-120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52A88ED-56E5-40F9-A481-EEFAEAB7DBE0}"/>
                </a:ext>
              </a:extLst>
            </p:cNvPr>
            <p:cNvSpPr/>
            <p:nvPr/>
          </p:nvSpPr>
          <p:spPr>
            <a:xfrm>
              <a:off x="8829413" y="2139192"/>
              <a:ext cx="1208014" cy="1216403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  <a:cs typeface="Malgun Gothic Semilight" panose="020B0502040204020203" pitchFamily="50" charset="-127"/>
                </a:rPr>
                <a:t>Aruco</a:t>
              </a: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  <a:cs typeface="Malgun Gothic Semilight" panose="020B0502040204020203" pitchFamily="50" charset="-127"/>
                </a:rPr>
                <a:t>Marker</a:t>
              </a:r>
            </a:p>
            <a:p>
              <a:pPr algn="ctr"/>
              <a:r>
                <a:rPr lang="en-US" altLang="ko-KR" sz="1050" dirty="0">
                  <a:solidFill>
                    <a:schemeClr val="tx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  <a:cs typeface="Malgun Gothic Semilight" panose="020B0502040204020203" pitchFamily="50" charset="-127"/>
                </a:rPr>
                <a:t>or</a:t>
              </a:r>
              <a:r>
                <a:rPr lang="ko-KR" altLang="en-US" sz="1050" dirty="0">
                  <a:solidFill>
                    <a:schemeClr val="tx1"/>
                  </a:solidFill>
                  <a:latin typeface="Microsoft JhengHei UI Light" panose="020B0304030504040204" pitchFamily="34" charset="-120"/>
                  <a:ea typeface="Malgun Gothic Semilight" panose="020B0502040204020203" pitchFamily="50" charset="-127"/>
                  <a:cs typeface="Malgun Gothic Semilight" panose="020B0502040204020203" pitchFamily="50" charset="-127"/>
                </a:rPr>
                <a:t> </a:t>
              </a:r>
              <a:r>
                <a:rPr lang="en-US" altLang="ko-KR" sz="1050" dirty="0">
                  <a:solidFill>
                    <a:schemeClr val="tx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  <a:cs typeface="Malgun Gothic Semilight" panose="020B0502040204020203" pitchFamily="50" charset="-127"/>
                </a:rPr>
                <a:t>board</a:t>
              </a:r>
              <a:endParaRPr lang="ko-KR" altLang="en-US" dirty="0">
                <a:solidFill>
                  <a:schemeClr val="tx1"/>
                </a:solidFill>
                <a:latin typeface="Microsoft JhengHei UI Light" panose="020B0304030504040204" pitchFamily="34" charset="-120"/>
                <a:ea typeface="Malgun Gothic Semilight" panose="020B0502040204020203" pitchFamily="50" charset="-127"/>
                <a:cs typeface="Malgun Gothic Semilight" panose="020B0502040204020203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B642A52-9D3B-4CF4-9011-A9350F89F3FD}"/>
              </a:ext>
            </a:extLst>
          </p:cNvPr>
          <p:cNvGrpSpPr/>
          <p:nvPr/>
        </p:nvGrpSpPr>
        <p:grpSpPr>
          <a:xfrm rot="20926042">
            <a:off x="2849741" y="3344199"/>
            <a:ext cx="1450207" cy="1495339"/>
            <a:chOff x="2181137" y="1228986"/>
            <a:chExt cx="1450207" cy="1495339"/>
          </a:xfrm>
        </p:grpSpPr>
        <p:sp>
          <p:nvSpPr>
            <p:cNvPr id="5" name="이등변 삼각형 4">
              <a:extLst>
                <a:ext uri="{FF2B5EF4-FFF2-40B4-BE49-F238E27FC236}">
                  <a16:creationId xmlns:a16="http://schemas.microsoft.com/office/drawing/2014/main" id="{CF862222-8162-40BE-B126-02AE3501EFB3}"/>
                </a:ext>
              </a:extLst>
            </p:cNvPr>
            <p:cNvSpPr/>
            <p:nvPr/>
          </p:nvSpPr>
          <p:spPr>
            <a:xfrm rot="16200000">
              <a:off x="2864298" y="1957278"/>
              <a:ext cx="926984" cy="60710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BD9271B-36FF-4867-AA67-1BB270F64396}"/>
                </a:ext>
              </a:extLst>
            </p:cNvPr>
            <p:cNvSpPr/>
            <p:nvPr/>
          </p:nvSpPr>
          <p:spPr>
            <a:xfrm>
              <a:off x="2239861" y="1837189"/>
              <a:ext cx="981511" cy="8472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4F41164-D424-4925-A776-D68CB9456AAE}"/>
                </a:ext>
              </a:extLst>
            </p:cNvPr>
            <p:cNvSpPr/>
            <p:nvPr/>
          </p:nvSpPr>
          <p:spPr>
            <a:xfrm>
              <a:off x="2239860" y="1674653"/>
              <a:ext cx="981511" cy="14261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840ED57-51FB-4649-97A2-5AC67E7F83FA}"/>
                </a:ext>
              </a:extLst>
            </p:cNvPr>
            <p:cNvSpPr/>
            <p:nvPr/>
          </p:nvSpPr>
          <p:spPr>
            <a:xfrm>
              <a:off x="2239860" y="1438712"/>
              <a:ext cx="151002" cy="30724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F37C100-6811-4E61-89F3-E812364F728C}"/>
                </a:ext>
              </a:extLst>
            </p:cNvPr>
            <p:cNvSpPr/>
            <p:nvPr/>
          </p:nvSpPr>
          <p:spPr>
            <a:xfrm>
              <a:off x="2655114" y="1438712"/>
              <a:ext cx="151002" cy="30724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10273CE-E864-4660-84A6-772142D2A59D}"/>
                </a:ext>
              </a:extLst>
            </p:cNvPr>
            <p:cNvSpPr/>
            <p:nvPr/>
          </p:nvSpPr>
          <p:spPr>
            <a:xfrm>
              <a:off x="3070368" y="1438712"/>
              <a:ext cx="151002" cy="30724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B41857BC-EE9E-48B7-9A2B-9DDF49750534}"/>
                </a:ext>
              </a:extLst>
            </p:cNvPr>
            <p:cNvSpPr/>
            <p:nvPr/>
          </p:nvSpPr>
          <p:spPr>
            <a:xfrm>
              <a:off x="2181137" y="1228986"/>
              <a:ext cx="268447" cy="2432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BFC8EE8-3D3B-403E-BB31-7381B849C547}"/>
                </a:ext>
              </a:extLst>
            </p:cNvPr>
            <p:cNvSpPr/>
            <p:nvPr/>
          </p:nvSpPr>
          <p:spPr>
            <a:xfrm>
              <a:off x="2596391" y="1231084"/>
              <a:ext cx="268447" cy="2432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908F88A-B2C4-490C-AA0F-5D362F2C11E0}"/>
                </a:ext>
              </a:extLst>
            </p:cNvPr>
            <p:cNvSpPr/>
            <p:nvPr/>
          </p:nvSpPr>
          <p:spPr>
            <a:xfrm>
              <a:off x="3011645" y="1233182"/>
              <a:ext cx="268447" cy="2432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804CB6BD-B037-4BBC-95AA-98006C6BBFA4}"/>
              </a:ext>
            </a:extLst>
          </p:cNvPr>
          <p:cNvGrpSpPr/>
          <p:nvPr/>
        </p:nvGrpSpPr>
        <p:grpSpPr>
          <a:xfrm>
            <a:off x="1679366" y="602525"/>
            <a:ext cx="3699545" cy="914400"/>
            <a:chOff x="1439700" y="390088"/>
            <a:chExt cx="3699545" cy="914400"/>
          </a:xfrm>
        </p:grpSpPr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9A27BDA1-0FCD-40D8-B251-8AB13E847A46}"/>
                </a:ext>
              </a:extLst>
            </p:cNvPr>
            <p:cNvSpPr/>
            <p:nvPr/>
          </p:nvSpPr>
          <p:spPr>
            <a:xfrm>
              <a:off x="1439700" y="390088"/>
              <a:ext cx="3699545" cy="91440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5D456D58-EDD0-4002-9FF7-DDF08B4694E4}"/>
                </a:ext>
              </a:extLst>
            </p:cNvPr>
            <p:cNvSpPr/>
            <p:nvPr/>
          </p:nvSpPr>
          <p:spPr>
            <a:xfrm>
              <a:off x="1707738" y="604007"/>
              <a:ext cx="545285" cy="486562"/>
            </a:xfrm>
            <a:prstGeom prst="ellipse">
              <a:avLst/>
            </a:prstGeom>
            <a:noFill/>
            <a:ln w="127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C5CD9F4-5B3A-4D83-A67C-99F03E567B47}"/>
                </a:ext>
              </a:extLst>
            </p:cNvPr>
            <p:cNvSpPr/>
            <p:nvPr/>
          </p:nvSpPr>
          <p:spPr>
            <a:xfrm>
              <a:off x="3016829" y="604007"/>
              <a:ext cx="545285" cy="486562"/>
            </a:xfrm>
            <a:prstGeom prst="ellipse">
              <a:avLst/>
            </a:prstGeom>
            <a:noFill/>
            <a:ln w="127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5D889106-BF1E-4E5A-BBE9-5187894B1778}"/>
                </a:ext>
              </a:extLst>
            </p:cNvPr>
            <p:cNvSpPr/>
            <p:nvPr/>
          </p:nvSpPr>
          <p:spPr>
            <a:xfrm>
              <a:off x="4325920" y="604007"/>
              <a:ext cx="545285" cy="486562"/>
            </a:xfrm>
            <a:prstGeom prst="ellipse">
              <a:avLst/>
            </a:prstGeom>
            <a:noFill/>
            <a:ln w="127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9E5EA0FD-390C-4D28-9CCF-FC5708490806}"/>
              </a:ext>
            </a:extLst>
          </p:cNvPr>
          <p:cNvSpPr txBox="1"/>
          <p:nvPr/>
        </p:nvSpPr>
        <p:spPr>
          <a:xfrm>
            <a:off x="2559769" y="175331"/>
            <a:ext cx="1938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NDI Polaris Vicra</a:t>
            </a:r>
            <a:endParaRPr lang="ko-KR" altLang="en-US" dirty="0">
              <a:latin typeface="Microsoft JhengHei UI Light" panose="020B0304030504040204" pitchFamily="34" charset="-12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A27778B-8E38-414F-9259-515968813617}"/>
              </a:ext>
            </a:extLst>
          </p:cNvPr>
          <p:cNvSpPr txBox="1"/>
          <p:nvPr/>
        </p:nvSpPr>
        <p:spPr>
          <a:xfrm>
            <a:off x="4625194" y="4490255"/>
            <a:ext cx="1108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Webcam</a:t>
            </a:r>
            <a:endParaRPr lang="ko-KR" altLang="en-US" dirty="0">
              <a:latin typeface="Microsoft JhengHei UI Light" panose="020B0304030504040204" pitchFamily="34" charset="-12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E55B28-C641-4743-B6B7-A84C405F1433}"/>
              </a:ext>
            </a:extLst>
          </p:cNvPr>
          <p:cNvSpPr txBox="1"/>
          <p:nvPr/>
        </p:nvSpPr>
        <p:spPr>
          <a:xfrm>
            <a:off x="2242784" y="2948964"/>
            <a:ext cx="1971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OptiTrack marker</a:t>
            </a:r>
            <a:endParaRPr lang="ko-KR" altLang="en-US" dirty="0">
              <a:latin typeface="Microsoft JhengHei UI Light" panose="020B0304030504040204" pitchFamily="34" charset="-120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D930E2D-3BFE-426F-8A84-F436CFC6C7F7}"/>
              </a:ext>
            </a:extLst>
          </p:cNvPr>
          <p:cNvCxnSpPr>
            <a:cxnSpLocks/>
          </p:cNvCxnSpPr>
          <p:nvPr/>
        </p:nvCxnSpPr>
        <p:spPr>
          <a:xfrm flipH="1">
            <a:off x="5800501" y="4685804"/>
            <a:ext cx="1783147" cy="166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DBCB124F-FD68-4C70-BDF6-2F2D7E901E35}"/>
              </a:ext>
            </a:extLst>
          </p:cNvPr>
          <p:cNvCxnSpPr>
            <a:cxnSpLocks/>
          </p:cNvCxnSpPr>
          <p:nvPr/>
        </p:nvCxnSpPr>
        <p:spPr>
          <a:xfrm flipH="1">
            <a:off x="5171402" y="4859587"/>
            <a:ext cx="1" cy="24056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85226B04-7091-4BEB-B816-1B33460C2899}"/>
              </a:ext>
            </a:extLst>
          </p:cNvPr>
          <p:cNvCxnSpPr>
            <a:stCxn id="24" idx="0"/>
          </p:cNvCxnSpPr>
          <p:nvPr/>
        </p:nvCxnSpPr>
        <p:spPr>
          <a:xfrm flipH="1" flipV="1">
            <a:off x="2242784" y="1516925"/>
            <a:ext cx="985526" cy="143203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E4593A8-5DE8-43F1-80C3-5E5C5700C6CE}"/>
              </a:ext>
            </a:extLst>
          </p:cNvPr>
          <p:cNvCxnSpPr>
            <a:cxnSpLocks/>
          </p:cNvCxnSpPr>
          <p:nvPr/>
        </p:nvCxnSpPr>
        <p:spPr>
          <a:xfrm flipH="1">
            <a:off x="1439769" y="1536443"/>
            <a:ext cx="800792" cy="35637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04452571-A6AE-45D0-B9DE-08FF7AA76AB2}"/>
              </a:ext>
            </a:extLst>
          </p:cNvPr>
          <p:cNvSpPr/>
          <p:nvPr/>
        </p:nvSpPr>
        <p:spPr>
          <a:xfrm>
            <a:off x="3835625" y="5365537"/>
            <a:ext cx="2671552" cy="50791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To fiducials:</a:t>
            </a:r>
            <a:endParaRPr lang="en-US" altLang="ko-KR" sz="1200" dirty="0">
              <a:solidFill>
                <a:schemeClr val="tx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Microsoft JhengHei UI Light" panose="020B0304030504040204" pitchFamily="34" charset="-120"/>
              </a:rPr>
              <a:t>마커를 통한 </a:t>
            </a:r>
            <a:r>
              <a:rPr lang="en-US" altLang="ko-KR" sz="1200" dirty="0">
                <a:solidFill>
                  <a:schemeClr val="tx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webcam</a:t>
            </a:r>
            <a:r>
              <a:rPr lang="ko-KR" altLang="en-US" sz="1200" dirty="0">
                <a:solidFill>
                  <a:schemeClr val="tx1"/>
                </a:solidFill>
                <a:latin typeface="Microsoft JhengHei UI Light" panose="020B0304030504040204" pitchFamily="34" charset="-120"/>
              </a:rPr>
              <a:t> 위치 포인트</a:t>
            </a: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2334D6B8-7886-4634-9A84-9F0511198AC7}"/>
              </a:ext>
            </a:extLst>
          </p:cNvPr>
          <p:cNvSpPr/>
          <p:nvPr/>
        </p:nvSpPr>
        <p:spPr>
          <a:xfrm>
            <a:off x="454146" y="5347338"/>
            <a:ext cx="2671552" cy="50791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From fiducials:</a:t>
            </a:r>
            <a:r>
              <a:rPr lang="ko-KR" altLang="en-US" sz="1050" dirty="0">
                <a:solidFill>
                  <a:schemeClr val="tx1"/>
                </a:solidFill>
                <a:latin typeface="Microsoft JhengHei UI Light" panose="020B0304030504040204" pitchFamily="34" charset="-120"/>
              </a:rPr>
              <a:t> </a:t>
            </a:r>
            <a:endParaRPr lang="en-US" altLang="ko-KR" sz="1200" dirty="0">
              <a:solidFill>
                <a:schemeClr val="tx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  <a:p>
            <a:pPr algn="ctr"/>
            <a:r>
              <a:rPr lang="ko-KR" altLang="en-US" sz="1200" dirty="0">
                <a:solidFill>
                  <a:schemeClr val="tx1"/>
                </a:solidFill>
                <a:latin typeface="Microsoft JhengHei UI Light" panose="020B0304030504040204" pitchFamily="34" charset="-120"/>
              </a:rPr>
              <a:t>광학 마커 포인트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C61601C2-CAF2-480E-BEF9-4A78ACF8D87B}"/>
              </a:ext>
            </a:extLst>
          </p:cNvPr>
          <p:cNvSpPr/>
          <p:nvPr/>
        </p:nvSpPr>
        <p:spPr>
          <a:xfrm>
            <a:off x="257545" y="5258679"/>
            <a:ext cx="6763055" cy="73752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Microsoft JhengHei UI Light" panose="020B0304030504040204" pitchFamily="34" charset="-12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21BF43C-B987-4D29-A85F-560A6D4A4A3E}"/>
              </a:ext>
            </a:extLst>
          </p:cNvPr>
          <p:cNvSpPr txBox="1"/>
          <p:nvPr/>
        </p:nvSpPr>
        <p:spPr>
          <a:xfrm>
            <a:off x="7318704" y="5263507"/>
            <a:ext cx="425374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Microsoft JhengHei UI Light" panose="020B0304030504040204" pitchFamily="34" charset="-120"/>
              </a:rPr>
              <a:t>점 정합 </a:t>
            </a:r>
            <a:r>
              <a:rPr lang="en-US" altLang="ko-KR" sz="14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Matrix</a:t>
            </a:r>
            <a:r>
              <a:rPr lang="ko-KR" altLang="en-US" sz="1400" dirty="0">
                <a:latin typeface="Microsoft JhengHei UI Light" panose="020B0304030504040204" pitchFamily="34" charset="-120"/>
              </a:rPr>
              <a:t>를 이용해</a:t>
            </a:r>
            <a:endParaRPr lang="en-US" altLang="ko-KR" sz="1400" dirty="0"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  <a:p>
            <a:r>
              <a:rPr lang="en-US" altLang="ko-KR" sz="14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Webcam</a:t>
            </a:r>
            <a:r>
              <a:rPr lang="ko-KR" altLang="en-US" sz="1400" dirty="0">
                <a:latin typeface="Microsoft JhengHei UI Light" panose="020B0304030504040204" pitchFamily="34" charset="-120"/>
              </a:rPr>
              <a:t>에 마커가 없을 때도</a:t>
            </a:r>
            <a:endParaRPr lang="en-US" altLang="ko-KR" sz="1400" dirty="0"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  <a:p>
            <a:r>
              <a:rPr lang="ko-KR" altLang="en-US" sz="1400" dirty="0">
                <a:latin typeface="Microsoft JhengHei UI Light" panose="020B0304030504040204" pitchFamily="34" charset="-120"/>
              </a:rPr>
              <a:t>광학 </a:t>
            </a:r>
            <a:r>
              <a:rPr lang="en-US" altLang="ko-KR" sz="14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tracking</a:t>
            </a:r>
            <a:r>
              <a:rPr lang="ko-KR" altLang="en-US" sz="1400" dirty="0">
                <a:latin typeface="Microsoft JhengHei UI Light" panose="020B0304030504040204" pitchFamily="34" charset="-120"/>
              </a:rPr>
              <a:t>으로 </a:t>
            </a:r>
            <a:r>
              <a:rPr lang="en-US" altLang="ko-KR" sz="14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webcam </a:t>
            </a:r>
            <a:r>
              <a:rPr lang="ko-KR" altLang="en-US" sz="1400" dirty="0">
                <a:latin typeface="Microsoft JhengHei UI Light" panose="020B0304030504040204" pitchFamily="34" charset="-120"/>
              </a:rPr>
              <a:t>위치 및 </a:t>
            </a:r>
            <a:r>
              <a:rPr lang="en-US" altLang="ko-KR" sz="14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rotation </a:t>
            </a:r>
            <a:r>
              <a:rPr lang="ko-KR" altLang="en-US" sz="1400" dirty="0">
                <a:latin typeface="Microsoft JhengHei UI Light" panose="020B0304030504040204" pitchFamily="34" charset="-120"/>
              </a:rPr>
              <a:t>획득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5BD4F912-1136-4185-96F5-E1F8A6CD61D4}"/>
              </a:ext>
            </a:extLst>
          </p:cNvPr>
          <p:cNvCxnSpPr>
            <a:cxnSpLocks/>
            <a:stCxn id="41" idx="3"/>
            <a:endCxn id="44" idx="1"/>
          </p:cNvCxnSpPr>
          <p:nvPr/>
        </p:nvCxnSpPr>
        <p:spPr>
          <a:xfrm>
            <a:off x="7020600" y="5627442"/>
            <a:ext cx="298104" cy="53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DF46F920-2D3C-44C7-A114-2E8FC2DC8C7D}"/>
              </a:ext>
            </a:extLst>
          </p:cNvPr>
          <p:cNvGrpSpPr/>
          <p:nvPr/>
        </p:nvGrpSpPr>
        <p:grpSpPr>
          <a:xfrm>
            <a:off x="4341415" y="1563318"/>
            <a:ext cx="6215413" cy="2666039"/>
            <a:chOff x="4341415" y="1563318"/>
            <a:chExt cx="6215413" cy="2666039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AB69B26E-840D-42F0-AFC8-FEE62EECD37A}"/>
                </a:ext>
              </a:extLst>
            </p:cNvPr>
            <p:cNvSpPr/>
            <p:nvPr/>
          </p:nvSpPr>
          <p:spPr>
            <a:xfrm>
              <a:off x="7000407" y="1563318"/>
              <a:ext cx="3556421" cy="2197823"/>
            </a:xfrm>
            <a:prstGeom prst="rect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E419379A-1269-40BD-97A1-BCC6C3EDE3BD}"/>
                </a:ext>
              </a:extLst>
            </p:cNvPr>
            <p:cNvCxnSpPr>
              <a:cxnSpLocks/>
              <a:endCxn id="5" idx="3"/>
            </p:cNvCxnSpPr>
            <p:nvPr/>
          </p:nvCxnSpPr>
          <p:spPr>
            <a:xfrm flipH="1">
              <a:off x="4341415" y="1573985"/>
              <a:ext cx="2679185" cy="2655372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6F3172FD-2578-4E0B-909A-9E68F2C31747}"/>
                </a:ext>
              </a:extLst>
            </p:cNvPr>
            <p:cNvCxnSpPr>
              <a:cxnSpLocks/>
              <a:endCxn id="5" idx="3"/>
            </p:cNvCxnSpPr>
            <p:nvPr/>
          </p:nvCxnSpPr>
          <p:spPr>
            <a:xfrm flipH="1">
              <a:off x="4341415" y="1578330"/>
              <a:ext cx="6201236" cy="2651027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5577273B-07AA-49A1-8619-E41B1D01FDEA}"/>
                </a:ext>
              </a:extLst>
            </p:cNvPr>
            <p:cNvCxnSpPr>
              <a:cxnSpLocks/>
              <a:endCxn id="5" idx="3"/>
            </p:cNvCxnSpPr>
            <p:nvPr/>
          </p:nvCxnSpPr>
          <p:spPr>
            <a:xfrm flipH="1">
              <a:off x="4341415" y="3774743"/>
              <a:ext cx="6201236" cy="454614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461C9DB5-1C92-4A26-B3D0-914014DFDF65}"/>
                </a:ext>
              </a:extLst>
            </p:cNvPr>
            <p:cNvCxnSpPr>
              <a:cxnSpLocks/>
              <a:endCxn id="5" idx="3"/>
            </p:cNvCxnSpPr>
            <p:nvPr/>
          </p:nvCxnSpPr>
          <p:spPr>
            <a:xfrm flipH="1">
              <a:off x="4341415" y="3758463"/>
              <a:ext cx="2646688" cy="470894"/>
            </a:xfrm>
            <a:prstGeom prst="line">
              <a:avLst/>
            </a:prstGeom>
            <a:ln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92545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8BB3CAA5-8473-49B6-BE01-C949551F47D6}"/>
              </a:ext>
            </a:extLst>
          </p:cNvPr>
          <p:cNvGrpSpPr/>
          <p:nvPr/>
        </p:nvGrpSpPr>
        <p:grpSpPr>
          <a:xfrm>
            <a:off x="7583648" y="847288"/>
            <a:ext cx="3699545" cy="4194496"/>
            <a:chOff x="7583648" y="847288"/>
            <a:chExt cx="3699545" cy="4194496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ED3DB12-3987-4C42-8544-3495CF91947B}"/>
                </a:ext>
              </a:extLst>
            </p:cNvPr>
            <p:cNvSpPr/>
            <p:nvPr/>
          </p:nvSpPr>
          <p:spPr>
            <a:xfrm>
              <a:off x="7583648" y="847288"/>
              <a:ext cx="3699545" cy="419449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Microsoft JhengHei UI Light" panose="020B0304030504040204" pitchFamily="34" charset="-120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52A88ED-56E5-40F9-A481-EEFAEAB7DBE0}"/>
                </a:ext>
              </a:extLst>
            </p:cNvPr>
            <p:cNvSpPr/>
            <p:nvPr/>
          </p:nvSpPr>
          <p:spPr>
            <a:xfrm>
              <a:off x="8829413" y="2139192"/>
              <a:ext cx="1208014" cy="1216403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  <a:cs typeface="Malgun Gothic Semilight" panose="020B0502040204020203" pitchFamily="50" charset="-127"/>
                </a:rPr>
                <a:t>Aruco</a:t>
              </a:r>
            </a:p>
            <a:p>
              <a:pPr algn="ctr"/>
              <a:r>
                <a:rPr lang="en-US" altLang="ko-KR" dirty="0">
                  <a:solidFill>
                    <a:schemeClr val="tx1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  <a:cs typeface="Malgun Gothic Semilight" panose="020B0502040204020203" pitchFamily="50" charset="-127"/>
                </a:rPr>
                <a:t>Marker</a:t>
              </a: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B642A52-9D3B-4CF4-9011-A9350F89F3FD}"/>
              </a:ext>
            </a:extLst>
          </p:cNvPr>
          <p:cNvGrpSpPr/>
          <p:nvPr/>
        </p:nvGrpSpPr>
        <p:grpSpPr>
          <a:xfrm rot="20926042">
            <a:off x="3347229" y="2150659"/>
            <a:ext cx="1450207" cy="1495339"/>
            <a:chOff x="2181137" y="1228986"/>
            <a:chExt cx="1450207" cy="1495339"/>
          </a:xfrm>
        </p:grpSpPr>
        <p:sp>
          <p:nvSpPr>
            <p:cNvPr id="5" name="이등변 삼각형 4">
              <a:extLst>
                <a:ext uri="{FF2B5EF4-FFF2-40B4-BE49-F238E27FC236}">
                  <a16:creationId xmlns:a16="http://schemas.microsoft.com/office/drawing/2014/main" id="{CF862222-8162-40BE-B126-02AE3501EFB3}"/>
                </a:ext>
              </a:extLst>
            </p:cNvPr>
            <p:cNvSpPr/>
            <p:nvPr/>
          </p:nvSpPr>
          <p:spPr>
            <a:xfrm rot="16200000">
              <a:off x="2864298" y="1957278"/>
              <a:ext cx="926984" cy="607109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BD9271B-36FF-4867-AA67-1BB270F64396}"/>
                </a:ext>
              </a:extLst>
            </p:cNvPr>
            <p:cNvSpPr/>
            <p:nvPr/>
          </p:nvSpPr>
          <p:spPr>
            <a:xfrm>
              <a:off x="2239861" y="1837189"/>
              <a:ext cx="981511" cy="8472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4F41164-D424-4925-A776-D68CB9456AAE}"/>
                </a:ext>
              </a:extLst>
            </p:cNvPr>
            <p:cNvSpPr/>
            <p:nvPr/>
          </p:nvSpPr>
          <p:spPr>
            <a:xfrm>
              <a:off x="2239860" y="1674653"/>
              <a:ext cx="981511" cy="14261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840ED57-51FB-4649-97A2-5AC67E7F83FA}"/>
                </a:ext>
              </a:extLst>
            </p:cNvPr>
            <p:cNvSpPr/>
            <p:nvPr/>
          </p:nvSpPr>
          <p:spPr>
            <a:xfrm>
              <a:off x="2239860" y="1438712"/>
              <a:ext cx="151002" cy="30724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F37C100-6811-4E61-89F3-E812364F728C}"/>
                </a:ext>
              </a:extLst>
            </p:cNvPr>
            <p:cNvSpPr/>
            <p:nvPr/>
          </p:nvSpPr>
          <p:spPr>
            <a:xfrm>
              <a:off x="2655114" y="1438712"/>
              <a:ext cx="151002" cy="30724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10273CE-E864-4660-84A6-772142D2A59D}"/>
                </a:ext>
              </a:extLst>
            </p:cNvPr>
            <p:cNvSpPr/>
            <p:nvPr/>
          </p:nvSpPr>
          <p:spPr>
            <a:xfrm>
              <a:off x="3070368" y="1438712"/>
              <a:ext cx="151002" cy="30724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B41857BC-EE9E-48B7-9A2B-9DDF49750534}"/>
                </a:ext>
              </a:extLst>
            </p:cNvPr>
            <p:cNvSpPr/>
            <p:nvPr/>
          </p:nvSpPr>
          <p:spPr>
            <a:xfrm>
              <a:off x="2181137" y="1228986"/>
              <a:ext cx="268447" cy="2432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BFC8EE8-3D3B-403E-BB31-7381B849C547}"/>
                </a:ext>
              </a:extLst>
            </p:cNvPr>
            <p:cNvSpPr/>
            <p:nvPr/>
          </p:nvSpPr>
          <p:spPr>
            <a:xfrm>
              <a:off x="2596391" y="1231084"/>
              <a:ext cx="268447" cy="2432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908F88A-B2C4-490C-AA0F-5D362F2C11E0}"/>
                </a:ext>
              </a:extLst>
            </p:cNvPr>
            <p:cNvSpPr/>
            <p:nvPr/>
          </p:nvSpPr>
          <p:spPr>
            <a:xfrm>
              <a:off x="3011645" y="1233182"/>
              <a:ext cx="268447" cy="24328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Microsoft JhengHei UI Light" panose="020B0304030504040204" pitchFamily="34" charset="-120"/>
              </a:endParaRPr>
            </a:p>
          </p:txBody>
        </p:sp>
      </p:grpSp>
      <p:sp>
        <p:nvSpPr>
          <p:cNvPr id="3" name="타원 2">
            <a:extLst>
              <a:ext uri="{FF2B5EF4-FFF2-40B4-BE49-F238E27FC236}">
                <a16:creationId xmlns:a16="http://schemas.microsoft.com/office/drawing/2014/main" id="{4510EF91-F1D1-42DC-8C1E-F04FB1F77077}"/>
              </a:ext>
            </a:extLst>
          </p:cNvPr>
          <p:cNvSpPr/>
          <p:nvPr/>
        </p:nvSpPr>
        <p:spPr>
          <a:xfrm>
            <a:off x="8713958" y="2023737"/>
            <a:ext cx="230909" cy="230909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B135E742-C0AB-4355-A796-FE57DBDD2A46}"/>
              </a:ext>
            </a:extLst>
          </p:cNvPr>
          <p:cNvSpPr/>
          <p:nvPr/>
        </p:nvSpPr>
        <p:spPr>
          <a:xfrm>
            <a:off x="9936081" y="2023737"/>
            <a:ext cx="230909" cy="230909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AA6FBDCA-1D9E-440A-9112-2EDB30D7B74C}"/>
              </a:ext>
            </a:extLst>
          </p:cNvPr>
          <p:cNvSpPr/>
          <p:nvPr/>
        </p:nvSpPr>
        <p:spPr>
          <a:xfrm>
            <a:off x="8719550" y="3198091"/>
            <a:ext cx="230909" cy="230909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1C1CA46-8BC4-4346-9A73-702D8BCB9725}"/>
              </a:ext>
            </a:extLst>
          </p:cNvPr>
          <p:cNvSpPr/>
          <p:nvPr/>
        </p:nvSpPr>
        <p:spPr>
          <a:xfrm>
            <a:off x="9936081" y="3216565"/>
            <a:ext cx="230909" cy="230909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3B746E98-9C1F-448A-BAD2-7F532391451E}"/>
              </a:ext>
            </a:extLst>
          </p:cNvPr>
          <p:cNvSpPr/>
          <p:nvPr/>
        </p:nvSpPr>
        <p:spPr>
          <a:xfrm>
            <a:off x="4310254" y="3043135"/>
            <a:ext cx="230909" cy="23090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8FA4BE42-0D14-414A-AFEA-5B5C722D21A4}"/>
              </a:ext>
            </a:extLst>
          </p:cNvPr>
          <p:cNvSpPr/>
          <p:nvPr/>
        </p:nvSpPr>
        <p:spPr>
          <a:xfrm>
            <a:off x="3680148" y="2230106"/>
            <a:ext cx="230909" cy="23090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7EB9068-4626-4D87-A4BC-E20F52F7AAA9}"/>
              </a:ext>
            </a:extLst>
          </p:cNvPr>
          <p:cNvSpPr txBox="1"/>
          <p:nvPr/>
        </p:nvSpPr>
        <p:spPr>
          <a:xfrm>
            <a:off x="2842035" y="1755424"/>
            <a:ext cx="2026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Rigid body center</a:t>
            </a:r>
            <a:endParaRPr lang="ko-KR" altLang="en-US" dirty="0">
              <a:latin typeface="Microsoft JhengHei UI Light" panose="020B0304030504040204" pitchFamily="34" charset="-12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0BEFFD4-6004-40E1-B0A9-D969085F2290}"/>
              </a:ext>
            </a:extLst>
          </p:cNvPr>
          <p:cNvSpPr txBox="1"/>
          <p:nvPr/>
        </p:nvSpPr>
        <p:spPr>
          <a:xfrm>
            <a:off x="3795602" y="3693033"/>
            <a:ext cx="2002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Webcam position</a:t>
            </a:r>
            <a:endParaRPr lang="ko-KR" altLang="en-US" dirty="0">
              <a:latin typeface="Microsoft JhengHei UI Light" panose="020B0304030504040204" pitchFamily="34" charset="-12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F5F24BE-9653-44F6-97B9-68673C7B080D}"/>
              </a:ext>
            </a:extLst>
          </p:cNvPr>
          <p:cNvSpPr txBox="1"/>
          <p:nvPr/>
        </p:nvSpPr>
        <p:spPr>
          <a:xfrm>
            <a:off x="7931769" y="3498487"/>
            <a:ext cx="1808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4 Corner points</a:t>
            </a:r>
            <a:endParaRPr lang="ko-KR" altLang="en-US" dirty="0">
              <a:latin typeface="Microsoft JhengHei UI Light" panose="020B0304030504040204" pitchFamily="34" charset="-12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8E189AC-D886-4CFB-9E4D-70A595B29BB2}"/>
              </a:ext>
            </a:extLst>
          </p:cNvPr>
          <p:cNvSpPr txBox="1"/>
          <p:nvPr/>
        </p:nvSpPr>
        <p:spPr>
          <a:xfrm>
            <a:off x="1277682" y="5745155"/>
            <a:ext cx="90416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latin typeface="Microsoft JhengHei UI Light" panose="020B0304030504040204" pitchFamily="34" charset="-120"/>
              </a:rPr>
              <a:t>마커의 </a:t>
            </a:r>
            <a:r>
              <a:rPr lang="en-US" altLang="ko-KR" sz="1400" dirty="0">
                <a:latin typeface="Microsoft JhengHei UI Light" panose="020B0304030504040204" pitchFamily="34" charset="-120"/>
              </a:rPr>
              <a:t>4 </a:t>
            </a:r>
            <a:r>
              <a:rPr lang="ko-KR" altLang="en-US" sz="1400" dirty="0">
                <a:latin typeface="Microsoft JhengHei UI Light" panose="020B0304030504040204" pitchFamily="34" charset="-120"/>
              </a:rPr>
              <a:t>모서리 </a:t>
            </a:r>
            <a:r>
              <a:rPr lang="en-US" altLang="ko-KR" sz="1400" dirty="0">
                <a:latin typeface="Microsoft JhengHei UI Light" panose="020B0304030504040204" pitchFamily="34" charset="-120"/>
              </a:rPr>
              <a:t>point</a:t>
            </a:r>
            <a:r>
              <a:rPr lang="ko-KR" altLang="en-US" sz="1400" dirty="0">
                <a:latin typeface="Microsoft JhengHei UI Light" panose="020B0304030504040204" pitchFamily="34" charset="-120"/>
              </a:rPr>
              <a:t>를 통해 </a:t>
            </a:r>
            <a:r>
              <a:rPr lang="en-US" altLang="ko-KR" sz="1400" dirty="0">
                <a:latin typeface="Microsoft JhengHei UI Light" panose="020B0304030504040204" pitchFamily="34" charset="-120"/>
              </a:rPr>
              <a:t>webcam position</a:t>
            </a:r>
            <a:r>
              <a:rPr lang="ko-KR" altLang="en-US" sz="1400" dirty="0">
                <a:latin typeface="Microsoft JhengHei UI Light" panose="020B0304030504040204" pitchFamily="34" charset="-120"/>
              </a:rPr>
              <a:t>을</a:t>
            </a:r>
            <a:r>
              <a:rPr lang="en-US" altLang="ko-KR" sz="1400" dirty="0">
                <a:latin typeface="Microsoft JhengHei UI Light" panose="020B0304030504040204" pitchFamily="34" charset="-120"/>
              </a:rPr>
              <a:t> OptiTrack</a:t>
            </a:r>
            <a:r>
              <a:rPr lang="ko-KR" altLang="en-US" sz="1400" dirty="0">
                <a:latin typeface="Microsoft JhengHei UI Light" panose="020B0304030504040204" pitchFamily="34" charset="-120"/>
              </a:rPr>
              <a:t> </a:t>
            </a:r>
            <a:r>
              <a:rPr lang="en-US" altLang="ko-KR" sz="1400" dirty="0">
                <a:latin typeface="Microsoft JhengHei UI Light" panose="020B0304030504040204" pitchFamily="34" charset="-120"/>
              </a:rPr>
              <a:t>rigid body </a:t>
            </a:r>
            <a:r>
              <a:rPr lang="ko-KR" altLang="en-US" sz="1400" dirty="0">
                <a:latin typeface="Microsoft JhengHei UI Light" panose="020B0304030504040204" pitchFamily="34" charset="-120"/>
              </a:rPr>
              <a:t>위치와 정합</a:t>
            </a:r>
          </a:p>
        </p:txBody>
      </p:sp>
    </p:spTree>
    <p:extLst>
      <p:ext uri="{BB962C8B-B14F-4D97-AF65-F5344CB8AC3E}">
        <p14:creationId xmlns:p14="http://schemas.microsoft.com/office/powerpoint/2010/main" val="1578176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1157</TotalTime>
  <Words>121</Words>
  <Application>Microsoft Office PowerPoint</Application>
  <PresentationFormat>와이드스크린</PresentationFormat>
  <Paragraphs>32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Microsoft JhengHei UI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유로</dc:creator>
  <cp:lastModifiedBy>이 유로</cp:lastModifiedBy>
  <cp:revision>16</cp:revision>
  <dcterms:created xsi:type="dcterms:W3CDTF">2021-11-25T10:04:37Z</dcterms:created>
  <dcterms:modified xsi:type="dcterms:W3CDTF">2021-11-28T16:13:08Z</dcterms:modified>
</cp:coreProperties>
</file>

<file path=docProps/thumbnail.jpeg>
</file>